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5"/>
  </p:notesMasterIdLst>
  <p:handoutMasterIdLst>
    <p:handoutMasterId r:id="rId46"/>
  </p:handoutMasterIdLst>
  <p:sldIdLst>
    <p:sldId id="854" r:id="rId5"/>
    <p:sldId id="745" r:id="rId6"/>
    <p:sldId id="855" r:id="rId7"/>
    <p:sldId id="915" r:id="rId8"/>
    <p:sldId id="916" r:id="rId9"/>
    <p:sldId id="918" r:id="rId10"/>
    <p:sldId id="832" r:id="rId11"/>
    <p:sldId id="917" r:id="rId12"/>
    <p:sldId id="880" r:id="rId13"/>
    <p:sldId id="881" r:id="rId14"/>
    <p:sldId id="878" r:id="rId15"/>
    <p:sldId id="884" r:id="rId16"/>
    <p:sldId id="885" r:id="rId17"/>
    <p:sldId id="919" r:id="rId18"/>
    <p:sldId id="856" r:id="rId19"/>
    <p:sldId id="887" r:id="rId20"/>
    <p:sldId id="888" r:id="rId21"/>
    <p:sldId id="889" r:id="rId22"/>
    <p:sldId id="890" r:id="rId23"/>
    <p:sldId id="920" r:id="rId24"/>
    <p:sldId id="921" r:id="rId25"/>
    <p:sldId id="896" r:id="rId26"/>
    <p:sldId id="897" r:id="rId27"/>
    <p:sldId id="898" r:id="rId28"/>
    <p:sldId id="900" r:id="rId29"/>
    <p:sldId id="901" r:id="rId30"/>
    <p:sldId id="899" r:id="rId31"/>
    <p:sldId id="902" r:id="rId32"/>
    <p:sldId id="903" r:id="rId33"/>
    <p:sldId id="904" r:id="rId34"/>
    <p:sldId id="905" r:id="rId35"/>
    <p:sldId id="906" r:id="rId36"/>
    <p:sldId id="907" r:id="rId37"/>
    <p:sldId id="908" r:id="rId38"/>
    <p:sldId id="909" r:id="rId39"/>
    <p:sldId id="922" r:id="rId40"/>
    <p:sldId id="923" r:id="rId41"/>
    <p:sldId id="925" r:id="rId42"/>
    <p:sldId id="926" r:id="rId43"/>
    <p:sldId id="927"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86"/>
    <p:restoredTop sz="96793"/>
  </p:normalViewPr>
  <p:slideViewPr>
    <p:cSldViewPr snapToObjects="1">
      <p:cViewPr varScale="1">
        <p:scale>
          <a:sx n="190" d="100"/>
          <a:sy n="190" d="100"/>
        </p:scale>
        <p:origin x="200" y="23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a:p>
            <a:pPr algn="ct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ui.git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a:t>
            </a:r>
            <a:r>
              <a:rPr lang="en-US" sz="1200" dirty="0" err="1"/>
              <a:t>fieds</a:t>
            </a:r>
            <a:endParaRPr lang="en-US" sz="1200" dirty="0"/>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46848"/>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3977635"/>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br>
              <a:rPr lang="en-US" altLang="en-US" sz="2800" i="1" dirty="0">
                <a:solidFill>
                  <a:schemeClr val="bg1"/>
                </a:solidFill>
              </a:rPr>
            </a:b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flask.git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400" dirty="0"/>
              <a:t>End-to-end interactions</a:t>
            </a:r>
          </a:p>
          <a:p>
            <a:r>
              <a:rPr lang="en-US" sz="1400" dirty="0"/>
              <a:t>Database and connection</a:t>
            </a:r>
          </a:p>
          <a:p>
            <a:r>
              <a:rPr lang="en-US" sz="1400" dirty="0"/>
              <a:t>Data Access Layer</a:t>
            </a:r>
          </a:p>
          <a:p>
            <a:r>
              <a:rPr lang="en-US" sz="1400" dirty="0"/>
              <a:t>Business Service Layer</a:t>
            </a:r>
          </a:p>
          <a:p>
            <a:r>
              <a:rPr lang="en-US" sz="1400" dirty="0" err="1"/>
              <a:t>app.py</a:t>
            </a:r>
            <a:r>
              <a:rPr lang="en-US" sz="1400" dirty="0"/>
              <a:t>:</a:t>
            </a:r>
          </a:p>
          <a:p>
            <a:pPr lvl="1"/>
            <a:r>
              <a:rPr lang="en-US" sz="1200" dirty="0"/>
              <a:t>Routes, parameters</a:t>
            </a:r>
          </a:p>
          <a:p>
            <a:pPr lvl="1"/>
            <a:r>
              <a:rPr lang="en-US" sz="1200" dirty="0"/>
              <a:t>Request and Response objects</a:t>
            </a:r>
          </a:p>
          <a:p>
            <a:r>
              <a:rPr lang="en-US" sz="1400" strike="sngStrike" dirty="0"/>
              <a:t>Open API example</a:t>
            </a:r>
          </a:p>
          <a:p>
            <a:r>
              <a:rPr lang="en-US" sz="1400" dirty="0"/>
              <a:t>Deployment</a:t>
            </a:r>
          </a:p>
          <a:p>
            <a:pPr lvl="1"/>
            <a:r>
              <a:rPr lang="en-US" sz="1200" dirty="0"/>
              <a:t>Create VM</a:t>
            </a:r>
          </a:p>
          <a:p>
            <a:pPr lvl="1"/>
            <a:r>
              <a:rPr lang="en-US" sz="1200" dirty="0"/>
              <a:t>Create RDS</a:t>
            </a:r>
          </a:p>
          <a:p>
            <a:pPr lvl="1"/>
            <a:r>
              <a:rPr lang="en-US" sz="1200" dirty="0"/>
              <a:t>Install software</a:t>
            </a:r>
          </a:p>
          <a:p>
            <a:pPr lvl="1"/>
            <a:r>
              <a:rPr lang="en-US" sz="1200" dirty="0"/>
              <a:t>Deploy Flask Application</a:t>
            </a:r>
          </a:p>
          <a:p>
            <a:pPr lvl="1"/>
            <a:r>
              <a:rPr lang="en-US" sz="1200" dirty="0"/>
              <a:t>Deploy Angular application to S3</a:t>
            </a:r>
          </a:p>
          <a:p>
            <a:pPr lvl="1"/>
            <a:r>
              <a:rPr lang="en-US" sz="12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Critical configuration options</a:t>
            </a:r>
          </a:p>
          <a:p>
            <a:pPr lvl="1"/>
            <a:r>
              <a:rPr lang="en-US" sz="1200" dirty="0"/>
              <a:t>Enable remote access</a:t>
            </a:r>
          </a:p>
          <a:p>
            <a:pPr lvl="1"/>
            <a:r>
              <a:rPr lang="en-US" sz="1200" dirty="0"/>
              <a:t>Security Group rules</a:t>
            </a:r>
          </a:p>
          <a:p>
            <a:r>
              <a:rPr lang="en-US" sz="1400" dirty="0"/>
              <a:t>SSH certificate</a:t>
            </a:r>
          </a:p>
          <a:p>
            <a:r>
              <a:rPr lang="en-US" sz="1400" dirty="0" err="1"/>
              <a:t>ssh</a:t>
            </a:r>
            <a:r>
              <a:rPr lang="en-US" sz="1400" dirty="0"/>
              <a:t> -</a:t>
            </a:r>
            <a:r>
              <a:rPr lang="en-US" sz="1400" dirty="0" err="1"/>
              <a:t>i</a:t>
            </a:r>
            <a:r>
              <a:rPr lang="en-US" sz="1400" dirty="0"/>
              <a:t> ./ColumbiaFall2021.pem </a:t>
            </a:r>
            <a:r>
              <a:rPr lang="en-US" sz="1400" dirty="0">
                <a:hlinkClick r:id="rId2"/>
              </a:rPr>
              <a:t>ec2-user@ec2-54-242-71-165.compute-1.amazonaws.com</a:t>
            </a:r>
            <a:endParaRPr lang="en-US" sz="1400" dirty="0"/>
          </a:p>
          <a:p>
            <a:r>
              <a:rPr lang="en-US" sz="1400" dirty="0"/>
              <a:t>Certificate file protection</a:t>
            </a:r>
          </a:p>
          <a:p>
            <a:r>
              <a:rPr lang="en-US" sz="1400" dirty="0"/>
              <a:t>Putty and other options</a:t>
            </a:r>
          </a:p>
          <a:p>
            <a:r>
              <a:rPr lang="en-US" sz="1400" dirty="0" err="1"/>
              <a:t>requirements.txt</a:t>
            </a:r>
            <a:endParaRPr lang="en-US" sz="1400" dirty="0"/>
          </a:p>
          <a:p>
            <a:r>
              <a:rPr lang="en-US" sz="1400" dirty="0"/>
              <a:t>Setting host to 0.0.0.0</a:t>
            </a:r>
          </a:p>
          <a:p>
            <a:r>
              <a:rPr lang="en-US" sz="1400" dirty="0"/>
              <a:t>Environment variables</a:t>
            </a:r>
          </a:p>
          <a:p>
            <a:r>
              <a:rPr lang="en-US" sz="1400" dirty="0"/>
              <a:t>Add rules to security groups:</a:t>
            </a:r>
          </a:p>
          <a:p>
            <a:pPr lvl="1"/>
            <a:r>
              <a:rPr lang="en-US" sz="1200" dirty="0"/>
              <a:t>Laptop </a:t>
            </a:r>
            <a:r>
              <a:rPr lang="en-US" sz="1200" dirty="0">
                <a:sym typeface="Wingdings" pitchFamily="2" charset="2"/>
              </a:rPr>
              <a:t> RDS</a:t>
            </a:r>
          </a:p>
          <a:p>
            <a:pPr lvl="1"/>
            <a:r>
              <a:rPr lang="en-US" sz="1200" dirty="0">
                <a:sym typeface="Wingdings" pitchFamily="2" charset="2"/>
              </a:rPr>
              <a:t>Laptop  SSH EC2 instance</a:t>
            </a:r>
          </a:p>
          <a:p>
            <a:pPr lvl="1"/>
            <a:r>
              <a:rPr lang="en-US" sz="1200" dirty="0">
                <a:sym typeface="Wingdings" pitchFamily="2" charset="2"/>
              </a:rPr>
              <a:t>EC2 SG  RDS SG</a:t>
            </a:r>
          </a:p>
          <a:p>
            <a:pPr lvl="1"/>
            <a:r>
              <a:rPr lang="en-US" sz="1200" dirty="0"/>
              <a:t>HTTP to EC2 instance on 5000</a:t>
            </a:r>
          </a:p>
          <a:p>
            <a:endParaRPr lang="en-US" sz="1400" dirty="0"/>
          </a:p>
        </p:txBody>
      </p:sp>
    </p:spTree>
    <p:extLst>
      <p:ext uri="{BB962C8B-B14F-4D97-AF65-F5344CB8AC3E}">
        <p14:creationId xmlns:p14="http://schemas.microsoft.com/office/powerpoint/2010/main" val="3703230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57185</TotalTime>
  <Words>4143</Words>
  <Application>Microsoft Macintosh PowerPoint</Application>
  <PresentationFormat>On-screen Show (16:9)</PresentationFormat>
  <Paragraphs>416</Paragraphs>
  <Slides>40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How Do I Learn these Things? Remember Them?</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566</cp:revision>
  <cp:lastPrinted>2018-11-15T21:01:50Z</cp:lastPrinted>
  <dcterms:created xsi:type="dcterms:W3CDTF">2010-04-12T23:12:02Z</dcterms:created>
  <dcterms:modified xsi:type="dcterms:W3CDTF">2021-09-09T18:32:56Z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